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1169D29-ADEA-4D1E-89FD-5FFC5700F993}">
  <a:tblStyle styleId="{81169D29-ADEA-4D1E-89FD-5FFC5700F993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La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dfc3fa3fe5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dfc3fa3fe5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dfc3fa3fe5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2dfc3fa3fe5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dfc3fa3fe5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dfc3fa3fe5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dfc3fa3fe5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2dfc3fa3fe5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dfc3fa3fe5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dfc3fa3fe5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dfc3fa3fe5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dfc3fa3fe5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dfc3fa3fe5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2dfc3fa3fe5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dfc3fa3fe5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dfc3fa3fe5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dfc3fa3fe5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dfc3fa3fe5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dfc3fa3fe5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2dfc3fa3fe5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dfc3fa3fe5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dfc3fa3fe5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2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Relationship Id="rId4" Type="http://schemas.openxmlformats.org/officeDocument/2006/relationships/image" Target="../media/image15.png"/><Relationship Id="rId5" Type="http://schemas.openxmlformats.org/officeDocument/2006/relationships/image" Target="../media/image23.png"/><Relationship Id="rId6" Type="http://schemas.openxmlformats.org/officeDocument/2006/relationships/image" Target="../media/image21.png"/><Relationship Id="rId7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medium.com/@alfredtangsw/steamvox-topic-modelling-sentiment-analysis-technical-adc5b88f71a0" TargetMode="External"/><Relationship Id="rId4" Type="http://schemas.openxmlformats.org/officeDocument/2006/relationships/hyperlink" Target="https://github.com/woctezuma/download-steam-reviews/tree/master/steamreviews" TargetMode="External"/><Relationship Id="rId5" Type="http://schemas.openxmlformats.org/officeDocument/2006/relationships/hyperlink" Target="https://store.steampowered.com/app/1145350/Hades_II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www.youtube.com/watch?v=Zpo2UgLkLxo" TargetMode="External"/><Relationship Id="rId4" Type="http://schemas.openxmlformats.org/officeDocument/2006/relationships/image" Target="../media/image4.jpg"/><Relationship Id="rId5" Type="http://schemas.openxmlformats.org/officeDocument/2006/relationships/hyperlink" Target="http://www.youtube.com/watch?v=Miu_akSity4" TargetMode="External"/><Relationship Id="rId6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0" Type="http://schemas.openxmlformats.org/officeDocument/2006/relationships/image" Target="../media/image6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3.png"/><Relationship Id="rId9" Type="http://schemas.openxmlformats.org/officeDocument/2006/relationships/image" Target="../media/image9.png"/><Relationship Id="rId5" Type="http://schemas.openxmlformats.org/officeDocument/2006/relationships/image" Target="../media/image8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Hades 2: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Sentiment Analysis</a:t>
            </a:r>
            <a:endParaRPr sz="32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Orie Wyatt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Topics (cont.)</a:t>
            </a:r>
            <a:endParaRPr/>
          </a:p>
        </p:txBody>
      </p:sp>
      <p:sp>
        <p:nvSpPr>
          <p:cNvPr id="308" name="Google Shape;308;p26"/>
          <p:cNvSpPr txBox="1"/>
          <p:nvPr>
            <p:ph idx="1" type="body"/>
          </p:nvPr>
        </p:nvSpPr>
        <p:spPr>
          <a:xfrm>
            <a:off x="335875" y="1780050"/>
            <a:ext cx="7673400" cy="29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i="1" lang="en-GB" u="sng"/>
              <a:t>Sequel/Release Date</a:t>
            </a:r>
            <a:r>
              <a:rPr lang="en-GB"/>
              <a:t>: </a:t>
            </a:r>
            <a:r>
              <a:rPr lang="en-GB"/>
              <a:t>love hades_one _ early_access death_chronos content hour play time fun year day sequel supergiant release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i="1" lang="en-GB" u="sng"/>
              <a:t>Developer/Title</a:t>
            </a:r>
            <a:r>
              <a:rPr lang="en-GB"/>
              <a:t>: hade hades_two time early_access sequel supergiant_games liked_hades fan masterpiece supergiant banger title goty experience developer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i="1" lang="en-GB" u="sng"/>
              <a:t>Setting</a:t>
            </a:r>
            <a:r>
              <a:rPr lang="en-GB"/>
              <a:t>: character story gameplay combat way music mechanic weapon hades_one design art world boon style fun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i="1" lang="en-GB" u="sng"/>
              <a:t>Story</a:t>
            </a:r>
            <a:r>
              <a:rPr lang="en-GB"/>
              <a:t>: hade thing hades_one weapon fun story change way bit boon character mechanic early_access hades_two stuff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i="1" lang="en-GB" u="sng"/>
              <a:t>Gameplay</a:t>
            </a:r>
            <a:r>
              <a:rPr lang="en-GB"/>
              <a:t>: boon weapon enemy time attack boss dash thing damage way run use spoiler hades_one resource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Topic Counts</a:t>
            </a:r>
            <a:endParaRPr/>
          </a:p>
        </p:txBody>
      </p:sp>
      <p:sp>
        <p:nvSpPr>
          <p:cNvPr id="314" name="Google Shape;314;p27"/>
          <p:cNvSpPr txBox="1"/>
          <p:nvPr>
            <p:ph idx="1" type="body"/>
          </p:nvPr>
        </p:nvSpPr>
        <p:spPr>
          <a:xfrm>
            <a:off x="255975" y="1797825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Manually validated reviews by topics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Unsurprisingly, Hades 2 being a sequel is mentioned in many of the reviews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15" name="Google Shape;31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0900" y="1033700"/>
            <a:ext cx="5020700" cy="309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8"/>
          <p:cNvSpPr txBox="1"/>
          <p:nvPr>
            <p:ph type="title"/>
          </p:nvPr>
        </p:nvSpPr>
        <p:spPr>
          <a:xfrm>
            <a:off x="1297500" y="393750"/>
            <a:ext cx="69966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Token misclassification by number</a:t>
            </a:r>
            <a:endParaRPr/>
          </a:p>
        </p:txBody>
      </p:sp>
      <p:sp>
        <p:nvSpPr>
          <p:cNvPr id="321" name="Google Shape;321;p28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400 review classifications were manually checked to </a:t>
            </a:r>
            <a:r>
              <a:rPr lang="en-GB"/>
              <a:t>validate</a:t>
            </a:r>
            <a:r>
              <a:rPr lang="en-GB"/>
              <a:t> classification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Relatively high misclassification rate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Did not seem to increase much based on # of tokens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Could be due to small sample size</a:t>
            </a:r>
            <a:endParaRPr/>
          </a:p>
        </p:txBody>
      </p:sp>
      <p:graphicFrame>
        <p:nvGraphicFramePr>
          <p:cNvPr id="322" name="Google Shape;322;p28"/>
          <p:cNvGraphicFramePr/>
          <p:nvPr/>
        </p:nvGraphicFramePr>
        <p:xfrm>
          <a:off x="5484600" y="2361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{81169D29-ADEA-4D1E-89FD-5FFC5700F993}</a:tableStyleId>
              </a:tblPr>
              <a:tblGrid>
                <a:gridCol w="828675"/>
                <a:gridCol w="542925"/>
                <a:gridCol w="523875"/>
                <a:gridCol w="457200"/>
                <a:gridCol w="1104900"/>
              </a:tblGrid>
              <a:tr h="323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# of Tokens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Correct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Wrong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Total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Misclassification Rate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0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36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24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60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0.4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1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73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46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119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0.3865546218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2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69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55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124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0.4435483871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3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60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36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96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0.375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4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0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0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0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0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5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0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0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0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0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9"/>
          <p:cNvSpPr txBox="1"/>
          <p:nvPr>
            <p:ph type="title"/>
          </p:nvPr>
        </p:nvSpPr>
        <p:spPr>
          <a:xfrm>
            <a:off x="1297500" y="393750"/>
            <a:ext cx="63111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Sentiment Analysis: Review Level</a:t>
            </a:r>
            <a:endParaRPr/>
          </a:p>
        </p:txBody>
      </p:sp>
      <p:sp>
        <p:nvSpPr>
          <p:cNvPr id="328" name="Google Shape;328;p29"/>
          <p:cNvSpPr txBox="1"/>
          <p:nvPr>
            <p:ph idx="1" type="body"/>
          </p:nvPr>
        </p:nvSpPr>
        <p:spPr>
          <a:xfrm>
            <a:off x="594250" y="1932775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accuracy of the sentiment analysis is slightly lower than what I had hoped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Gameplay seems </a:t>
            </a:r>
            <a:r>
              <a:rPr lang="en-GB"/>
              <a:t>anonymously</a:t>
            </a:r>
            <a:r>
              <a:rPr lang="en-GB"/>
              <a:t> low, likely due to early access nature, bugs, etc. </a:t>
            </a:r>
            <a:endParaRPr/>
          </a:p>
        </p:txBody>
      </p:sp>
      <p:graphicFrame>
        <p:nvGraphicFramePr>
          <p:cNvPr id="329" name="Google Shape;329;p29"/>
          <p:cNvGraphicFramePr/>
          <p:nvPr/>
        </p:nvGraphicFramePr>
        <p:xfrm>
          <a:off x="5096400" y="1932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{81169D29-ADEA-4D1E-89FD-5FFC5700F993}</a:tableStyleId>
              </a:tblPr>
              <a:tblGrid>
                <a:gridCol w="1104900"/>
                <a:gridCol w="952500"/>
                <a:gridCol w="952500"/>
                <a:gridCol w="9525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Tokens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% Positive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% Neutral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% Negative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Sequel/ Release Date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60.1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25.6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14.3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Developer/ Title Release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68.4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22.2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9.4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Environmental Setting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71.5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18.3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10.2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Story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74.6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14.2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11.1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Gameplay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45.7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29.4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24.9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0"/>
          <p:cNvSpPr txBox="1"/>
          <p:nvPr>
            <p:ph type="title"/>
          </p:nvPr>
        </p:nvSpPr>
        <p:spPr>
          <a:xfrm>
            <a:off x="1297500" y="393750"/>
            <a:ext cx="57414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Negative Reviews</a:t>
            </a:r>
            <a:endParaRPr/>
          </a:p>
        </p:txBody>
      </p:sp>
      <p:sp>
        <p:nvSpPr>
          <p:cNvPr id="335" name="Google Shape;335;p3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36" name="Google Shape;33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8800" y="152400"/>
            <a:ext cx="3742800" cy="17037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0725" y="1972544"/>
            <a:ext cx="3074092" cy="2982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5063" y="2289575"/>
            <a:ext cx="3724275" cy="270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09913" y="1471613"/>
            <a:ext cx="3838575" cy="311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5075" y="335975"/>
            <a:ext cx="3905250" cy="289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1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Work</a:t>
            </a:r>
            <a:endParaRPr/>
          </a:p>
        </p:txBody>
      </p:sp>
      <p:sp>
        <p:nvSpPr>
          <p:cNvPr id="346" name="Google Shape;346;p31"/>
          <p:cNvSpPr txBox="1"/>
          <p:nvPr>
            <p:ph idx="1" type="body"/>
          </p:nvPr>
        </p:nvSpPr>
        <p:spPr>
          <a:xfrm>
            <a:off x="1235200" y="1847925"/>
            <a:ext cx="72903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Choose a different title decision:</a:t>
            </a:r>
            <a:endParaRPr sz="15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Less trendy, more direct fanbase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Non-sequel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/>
              <a:t>Spend more time receiving topics and review until the </a:t>
            </a:r>
            <a:r>
              <a:rPr lang="en-GB" sz="1500"/>
              <a:t>topics</a:t>
            </a:r>
            <a:r>
              <a:rPr lang="en-GB" sz="1500"/>
              <a:t> feel more concrete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/>
              <a:t>Do a sentiment analysis involving only the negative reviews or helpful reviews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/>
              <a:t>Follow Hades 2 to see if the issues presented by negative reviews are addressed/fixed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Sources</a:t>
            </a:r>
            <a:endParaRPr/>
          </a:p>
        </p:txBody>
      </p:sp>
      <p:sp>
        <p:nvSpPr>
          <p:cNvPr id="352" name="Google Shape;352;p32"/>
          <p:cNvSpPr txBox="1"/>
          <p:nvPr>
            <p:ph idx="1" type="body"/>
          </p:nvPr>
        </p:nvSpPr>
        <p:spPr>
          <a:xfrm>
            <a:off x="1235200" y="1847925"/>
            <a:ext cx="72903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>
                <a:uFill>
                  <a:noFill/>
                </a:uFill>
                <a:hlinkClick r:id="rId3"/>
              </a:rPr>
              <a:t>https://medium.com/@alfredtangsw/steamvox-topic-modelling-sentiment-analysis-technical-adc5b88f71a0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>
                <a:uFill>
                  <a:noFill/>
                </a:uFill>
                <a:hlinkClick r:id="rId4"/>
              </a:rPr>
              <a:t>https://github.com/woctezuma/download-steam-reviews/tree/master/steamreviews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>
                <a:uFill>
                  <a:noFill/>
                </a:uFill>
                <a:hlinkClick r:id="rId5"/>
              </a:rPr>
              <a:t>https://store.steampowered.com/app/1145350/Hades_II/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https://store.steampowered.com/app/1145360/Hades/</a:t>
            </a:r>
            <a:endParaRPr sz="15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Background Info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435425" y="1567550"/>
            <a:ext cx="28023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 u="sng"/>
              <a:t>Developer</a:t>
            </a:r>
            <a:r>
              <a:rPr lang="en-GB" sz="1500"/>
              <a:t>: Supergiant Games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500" u="sng"/>
              <a:t>Hades Release Date</a:t>
            </a:r>
            <a:r>
              <a:rPr lang="en-GB" sz="1500"/>
              <a:t>: December 6, 2018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500" u="sng"/>
              <a:t>Hades 2 Release Date (EA)</a:t>
            </a:r>
            <a:r>
              <a:rPr lang="en-GB" sz="1500"/>
              <a:t>: May 6, 2024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500" u="sng"/>
              <a:t>Genre</a:t>
            </a:r>
            <a:r>
              <a:rPr lang="en-GB" sz="1500"/>
              <a:t>: Roguelike, Hack and Slash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6" name="Google Shape;2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2050" y="1307850"/>
            <a:ext cx="2209800" cy="30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0625" y="1307850"/>
            <a:ext cx="2286012" cy="3048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8" name="Google Shape;238;p18"/>
          <p:cNvCxnSpPr/>
          <p:nvPr/>
        </p:nvCxnSpPr>
        <p:spPr>
          <a:xfrm>
            <a:off x="6134613" y="2831850"/>
            <a:ext cx="4785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eck out the first 15 minutes of Hades from developer Supergiant Games.&#10;&#10;Watch more from the 2018 Game Awards here!&#10;https://www.youtube.com/watch?v=q5DyE_ghhJs&amp;list=PLraFbwCoisJB6TA1YeojQMuJK7evujE6p&amp;index=3&amp;t=0s&#10;&#10;Subscribe to IGN for more!&#10;http://www.youtube.com/user/IGNentertainment?sub_confirmation=1&#10;&#10;#ign #thegameawards2018 #gameawards #gaming" id="243" name="Google Shape;243;p19" title="The First 15 Minutes of Hades Gameplay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150" y="2063275"/>
            <a:ext cx="4217950" cy="2372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Gameplay</a:t>
            </a:r>
            <a:endParaRPr/>
          </a:p>
        </p:txBody>
      </p:sp>
      <p:sp>
        <p:nvSpPr>
          <p:cNvPr id="245" name="Google Shape;245;p19"/>
          <p:cNvSpPr txBox="1"/>
          <p:nvPr>
            <p:ph idx="1" type="body"/>
          </p:nvPr>
        </p:nvSpPr>
        <p:spPr>
          <a:xfrm>
            <a:off x="630525" y="1576425"/>
            <a:ext cx="33255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500"/>
              <a:t>Hades </a:t>
            </a:r>
            <a:endParaRPr i="1"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9"/>
          <p:cNvSpPr txBox="1"/>
          <p:nvPr>
            <p:ph idx="1" type="body"/>
          </p:nvPr>
        </p:nvSpPr>
        <p:spPr>
          <a:xfrm>
            <a:off x="5216975" y="1633675"/>
            <a:ext cx="33255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500"/>
              <a:t>Hades II</a:t>
            </a:r>
            <a:endParaRPr i="1"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Take a closer look at Hades II, the first-ever sequel from Supergiant Games. Play now in Early Access on Steam (http://supergiant.games/hades2steam) and the Epic Games Store (http://supergiant.games/hades2egs).&#10;&#10;Music: &quot;Sightless Shepherd (feat. Sam Gendel)&quot; by Darren Korb, from the Hades II Original Soundtrack.&#10;&#10;Hades II is a trademark of Supergiant Games, LLC. The soundtrack is © 2024 Supergiant Games, LLC. All rights reserved." id="247" name="Google Shape;247;p19" title="Hades II - Early Access Showcase [4K]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70750" y="2063275"/>
            <a:ext cx="4217955" cy="237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Reviews</a:t>
            </a:r>
            <a:endParaRPr/>
          </a:p>
        </p:txBody>
      </p:sp>
      <p:pic>
        <p:nvPicPr>
          <p:cNvPr id="253" name="Google Shape;25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0000" y="393750"/>
            <a:ext cx="2756779" cy="3530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625" y="2810325"/>
            <a:ext cx="2121650" cy="193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9250" y="393750"/>
            <a:ext cx="3099175" cy="2674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02697" y="1522095"/>
            <a:ext cx="3147225" cy="33093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02646" y="3172800"/>
            <a:ext cx="2800050" cy="16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2513" y="1218013"/>
            <a:ext cx="3147225" cy="231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187200" y="2810337"/>
            <a:ext cx="2756775" cy="2004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1900" y="946063"/>
            <a:ext cx="9020175" cy="341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Gathering</a:t>
            </a:r>
            <a:endParaRPr/>
          </a:p>
        </p:txBody>
      </p:sp>
      <p:sp>
        <p:nvSpPr>
          <p:cNvPr id="266" name="Google Shape;266;p21"/>
          <p:cNvSpPr txBox="1"/>
          <p:nvPr>
            <p:ph idx="1" type="body"/>
          </p:nvPr>
        </p:nvSpPr>
        <p:spPr>
          <a:xfrm>
            <a:off x="1297500" y="1267550"/>
            <a:ext cx="4948200" cy="31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Set up API through Steam’s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Set parameters to retrieve reviews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Get Hades 2 ID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Filter out foreign languages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Import as JSON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20880 reviews retrieved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Analyze reviews by: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Length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Hours played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Steam purchased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1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68" name="Google Shape;268;p21"/>
          <p:cNvSpPr txBox="1"/>
          <p:nvPr>
            <p:ph idx="1" type="body"/>
          </p:nvPr>
        </p:nvSpPr>
        <p:spPr>
          <a:xfrm>
            <a:off x="4718825" y="781975"/>
            <a:ext cx="3798900" cy="3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recommendationid - </a:t>
            </a:r>
            <a:r>
              <a:rPr lang="en-GB"/>
              <a:t>object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</a:t>
            </a:r>
            <a:r>
              <a:rPr lang="en-GB"/>
              <a:t>uthor_steamid - </a:t>
            </a:r>
            <a:r>
              <a:rPr lang="en-GB"/>
              <a:t>object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author_num_games_owned -</a:t>
            </a:r>
            <a:r>
              <a:rPr lang="en-GB"/>
              <a:t> int64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</a:t>
            </a:r>
            <a:r>
              <a:rPr lang="en-GB"/>
              <a:t>uthor_num_reviews - </a:t>
            </a:r>
            <a:r>
              <a:rPr lang="en-GB"/>
              <a:t>int64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</a:t>
            </a:r>
            <a:r>
              <a:rPr lang="en-GB"/>
              <a:t>uthor_playtime_forever - </a:t>
            </a:r>
            <a:r>
              <a:rPr lang="en-GB"/>
              <a:t>int64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</a:t>
            </a:r>
            <a:r>
              <a:rPr lang="en-GB"/>
              <a:t>uthor_playtime_last_two_weeks - </a:t>
            </a:r>
            <a:r>
              <a:rPr lang="en-GB"/>
              <a:t>int64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</a:t>
            </a:r>
            <a:r>
              <a:rPr lang="en-GB"/>
              <a:t>uthor_last_played - </a:t>
            </a:r>
            <a:r>
              <a:rPr lang="en-GB"/>
              <a:t>int64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</a:t>
            </a:r>
            <a:r>
              <a:rPr lang="en-GB"/>
              <a:t>eview- </a:t>
            </a:r>
            <a:r>
              <a:rPr lang="en-GB"/>
              <a:t>object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Timestamp_created - </a:t>
            </a:r>
            <a:r>
              <a:rPr lang="en-GB"/>
              <a:t>int64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Timestamp_updated - </a:t>
            </a:r>
            <a:r>
              <a:rPr lang="en-GB"/>
              <a:t>int64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V</a:t>
            </a:r>
            <a:r>
              <a:rPr lang="en-GB"/>
              <a:t>oted_up - bool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Weighted_vote_score - object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Steam_purchase - bool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received_for_free - bool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Written_during_early_access - bool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EDA</a:t>
            </a:r>
            <a:endParaRPr/>
          </a:p>
        </p:txBody>
      </p:sp>
      <p:sp>
        <p:nvSpPr>
          <p:cNvPr id="274" name="Google Shape;274;p2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275" name="Google Shape;27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2995" y="2460150"/>
            <a:ext cx="2862529" cy="2176301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22"/>
          <p:cNvSpPr txBox="1"/>
          <p:nvPr>
            <p:ph idx="1" type="body"/>
          </p:nvPr>
        </p:nvSpPr>
        <p:spPr>
          <a:xfrm>
            <a:off x="236800" y="1303150"/>
            <a:ext cx="2965500" cy="33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Many very brief reviews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Dropped reviews that were shorter than the 25% percentile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Keep </a:t>
            </a:r>
            <a:r>
              <a:rPr lang="en-GB"/>
              <a:t>reviews that were at least 5 words long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Dropped duplicate/spam reviews reviews: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“You can pet the frog” was repeated 30 times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Resulting DataFrame: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14291 reviews</a:t>
            </a:r>
            <a:endParaRPr/>
          </a:p>
        </p:txBody>
      </p:sp>
      <p:pic>
        <p:nvPicPr>
          <p:cNvPr id="277" name="Google Shape;27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5825" y="215226"/>
            <a:ext cx="5580550" cy="197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3213" y="2456275"/>
            <a:ext cx="2782463" cy="21525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3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Text Cleaning</a:t>
            </a:r>
            <a:endParaRPr/>
          </a:p>
        </p:txBody>
      </p:sp>
      <p:sp>
        <p:nvSpPr>
          <p:cNvPr id="284" name="Google Shape;284;p23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85" name="Google Shape;285;p23"/>
          <p:cNvSpPr txBox="1"/>
          <p:nvPr>
            <p:ph idx="1" type="body"/>
          </p:nvPr>
        </p:nvSpPr>
        <p:spPr>
          <a:xfrm>
            <a:off x="236800" y="1303150"/>
            <a:ext cx="3798900" cy="33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Remove contractions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Contra_dict.txt- predefined contraction list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Define and remove stopwords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Lowercase all text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Convert numbers to string version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Experiment with 2gram and 3grams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Build corpus (wordbank), dictionary for single words, 2 gram and 3 gram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Run through </a:t>
            </a:r>
            <a:r>
              <a:rPr lang="en-GB"/>
              <a:t>latent</a:t>
            </a:r>
            <a:r>
              <a:rPr lang="en-GB"/>
              <a:t> dirichlet allocation(LDA) model and review topics</a:t>
            </a:r>
            <a:endParaRPr/>
          </a:p>
        </p:txBody>
      </p:sp>
      <p:pic>
        <p:nvPicPr>
          <p:cNvPr id="286" name="Google Shape;286;p23"/>
          <p:cNvPicPr preferRelativeResize="0"/>
          <p:nvPr/>
        </p:nvPicPr>
        <p:blipFill rotWithShape="1">
          <a:blip r:embed="rId3">
            <a:alphaModFix/>
          </a:blip>
          <a:srcRect b="497" l="0" r="0" t="0"/>
          <a:stretch/>
        </p:blipFill>
        <p:spPr>
          <a:xfrm>
            <a:off x="4253375" y="1503025"/>
            <a:ext cx="4551300" cy="2283174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23"/>
          <p:cNvSpPr txBox="1"/>
          <p:nvPr>
            <p:ph idx="1" type="body"/>
          </p:nvPr>
        </p:nvSpPr>
        <p:spPr>
          <a:xfrm>
            <a:off x="5756075" y="3883050"/>
            <a:ext cx="1545900" cy="3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Bigram word cloud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4"/>
          <p:cNvSpPr txBox="1"/>
          <p:nvPr>
            <p:ph type="title"/>
          </p:nvPr>
        </p:nvSpPr>
        <p:spPr>
          <a:xfrm>
            <a:off x="1297500" y="393750"/>
            <a:ext cx="66762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Perplexity and Coherence Scores</a:t>
            </a:r>
            <a:endParaRPr/>
          </a:p>
        </p:txBody>
      </p:sp>
      <p:sp>
        <p:nvSpPr>
          <p:cNvPr id="293" name="Google Shape;293;p24"/>
          <p:cNvSpPr txBox="1"/>
          <p:nvPr>
            <p:ph idx="1" type="body"/>
          </p:nvPr>
        </p:nvSpPr>
        <p:spPr>
          <a:xfrm>
            <a:off x="620975" y="1714375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Aim for high coherence and low perplexity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Chose to continue with 2gram model as it has the highest coherence, with a slightly lower perplexity than single word model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Refined further to include 2grams containing nouns only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94" name="Google Shape;294;p24"/>
          <p:cNvGraphicFramePr/>
          <p:nvPr/>
        </p:nvGraphicFramePr>
        <p:xfrm>
          <a:off x="4572000" y="19948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{81169D29-ADEA-4D1E-89FD-5FFC5700F993}</a:tableStyleId>
              </a:tblPr>
              <a:tblGrid>
                <a:gridCol w="1087750"/>
                <a:gridCol w="1087750"/>
                <a:gridCol w="1087750"/>
                <a:gridCol w="1087750"/>
              </a:tblGrid>
              <a:tr h="432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Single Word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2gram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3gram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</a:tr>
              <a:tr h="3605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Perplexity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-7.584416171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-7.621682052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-7.783620728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</a:tr>
              <a:tr h="3605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Coherence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0.4510438224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0.4618914915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0.4360540116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95" name="Google Shape;295;p24"/>
          <p:cNvGraphicFramePr/>
          <p:nvPr/>
        </p:nvGraphicFramePr>
        <p:xfrm>
          <a:off x="5271800" y="3707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{81169D29-ADEA-4D1E-89FD-5FFC5700F993}</a:tableStyleId>
              </a:tblPr>
              <a:tblGrid>
                <a:gridCol w="1437675"/>
                <a:gridCol w="1437675"/>
              </a:tblGrid>
              <a:tr h="385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2gram- Noun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</a:tr>
              <a:tr h="3216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Perplexity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-7.584416171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</a:tr>
              <a:tr h="3216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000">
                          <a:solidFill>
                            <a:srgbClr val="FFFFFF"/>
                          </a:solidFill>
                        </a:rPr>
                        <a:t>Coherence</a:t>
                      </a:r>
                      <a:endParaRPr b="1" i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0.6863804109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86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B212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5"/>
          <p:cNvSpPr txBox="1"/>
          <p:nvPr>
            <p:ph type="title"/>
          </p:nvPr>
        </p:nvSpPr>
        <p:spPr>
          <a:xfrm>
            <a:off x="1297500" y="393750"/>
            <a:ext cx="66762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Topics</a:t>
            </a:r>
            <a:endParaRPr/>
          </a:p>
        </p:txBody>
      </p:sp>
      <p:sp>
        <p:nvSpPr>
          <p:cNvPr id="301" name="Google Shape;301;p25"/>
          <p:cNvSpPr txBox="1"/>
          <p:nvPr>
            <p:ph idx="1" type="body"/>
          </p:nvPr>
        </p:nvSpPr>
        <p:spPr>
          <a:xfrm>
            <a:off x="620975" y="1714375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Graphed the coherence score by number of topics to decide on a number of topics to move forward.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Decided to move forward with 5 topics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02" name="Google Shape;30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7000" y="1446400"/>
            <a:ext cx="4029248" cy="295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